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40" r:id="rId3"/>
    <p:sldId id="1142" r:id="rId4"/>
    <p:sldId id="1143" r:id="rId5"/>
    <p:sldId id="1144" r:id="rId6"/>
    <p:sldId id="1157" r:id="rId7"/>
    <p:sldId id="1145" r:id="rId8"/>
    <p:sldId id="1156" r:id="rId9"/>
    <p:sldId id="1146" r:id="rId10"/>
    <p:sldId id="1158" r:id="rId11"/>
    <p:sldId id="1147" r:id="rId12"/>
    <p:sldId id="1159" r:id="rId13"/>
    <p:sldId id="1148" r:id="rId14"/>
    <p:sldId id="1160" r:id="rId15"/>
    <p:sldId id="1149" r:id="rId16"/>
    <p:sldId id="1151" r:id="rId17"/>
    <p:sldId id="1152" r:id="rId18"/>
    <p:sldId id="1153" r:id="rId19"/>
    <p:sldId id="1154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第十八章</a:t>
            </a:r>
            <a:r>
              <a:rPr lang="zh-CN" altLang="en-US" sz="54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电功率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5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5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跨学科实践</a:t>
            </a:r>
            <a:r>
              <a:rPr lang="zh-CN" altLang="en-US" sz="4500" b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：</a:t>
            </a:r>
            <a:r>
              <a:rPr lang="zh-CN" altLang="en-US" sz="45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为家庭节约用电提建议</a:t>
            </a:r>
            <a:endParaRPr lang="zh-CN" altLang="en-US" sz="45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754326"/>
          </a:xfrm>
        </p:spPr>
        <p:txBody>
          <a:bodyPr/>
          <a:lstStyle/>
          <a:p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小明将同型号的两节新电池串联或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一新一旧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的两节电池串联，分别给同一辆玩具电动车供电，让玩具车在相同的路面上行驶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他发现在相同时间内装有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一新一旧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电池的玩具车通过的路程较短，说明这个过程中该组电池提供的电能较少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022344" y="508692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28.jpg" descr="id:2147501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7014" y="2852936"/>
            <a:ext cx="2736304" cy="222714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）小明换用定值电阻进一步探究，通过测量定值电阻两端的电压，比较电池给定值电阻提供电压的大小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他设计了如图所示的电路进行实验，分别将相同型号的电池以不同的组合方式接入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间，将开关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闭合前后的电压表读数记录在表中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分析表中的数据发现，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一新一旧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电池串联对外提供的电压最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24226" y="2420888"/>
          <a:ext cx="7357816" cy="2407224"/>
        </p:xfrm>
        <a:graphic>
          <a:graphicData uri="http://schemas.openxmlformats.org/drawingml/2006/table">
            <a:tbl>
              <a:tblPr firstRow="1" firstCol="1" bandRow="1"/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电池组合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之间的电压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两节新电池串联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一新一旧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一节新电池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439196" y="465487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28.jpg" descr="id:2147501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5874" y="2420888"/>
            <a:ext cx="2808312" cy="228575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351203" y="521683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低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5720891"/>
            <a:ext cx="11485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0">
                <a:solidFill>
                  <a:srgbClr val="00AEEF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2400" b="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0">
                <a:solidFill>
                  <a:srgbClr val="00AEEF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2400" b="0">
                <a:solidFill>
                  <a:schemeClr val="tx1"/>
                </a:solidFill>
                <a:cs typeface="Times New Roman" panose="02020603050405020304" pitchFamily="18" charset="0"/>
              </a:rPr>
              <a:t>分析表中的数据发现，</a:t>
            </a:r>
            <a:r>
              <a:rPr lang="en-US" altLang="zh-CN" sz="2400" b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>
                <a:solidFill>
                  <a:schemeClr val="tx1"/>
                </a:solidFill>
                <a:cs typeface="Times New Roman" panose="02020603050405020304" pitchFamily="18" charset="0"/>
              </a:rPr>
              <a:t>一新一旧</a:t>
            </a:r>
            <a:r>
              <a:rPr lang="en-US" altLang="zh-CN" sz="2400" b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>
                <a:solidFill>
                  <a:schemeClr val="tx1"/>
                </a:solidFill>
                <a:cs typeface="Times New Roman" panose="02020603050405020304" pitchFamily="18" charset="0"/>
              </a:rPr>
              <a:t>电池串联对外提供的电压最低；</a:t>
            </a:r>
            <a:endParaRPr lang="zh-CN" altLang="en-US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091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小明找来几个其他型号的新旧电池重复以上实验，是为了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934966" y="1827572"/>
          <a:ext cx="7357816" cy="2407224"/>
        </p:xfrm>
        <a:graphic>
          <a:graphicData uri="http://schemas.openxmlformats.org/drawingml/2006/table">
            <a:tbl>
              <a:tblPr firstRow="1" firstCol="1" bandRow="1"/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电池组合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之间的电压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两节新电池串联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一新一旧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一节新电池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349936" y="393479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28.jpg" descr="id:2147501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891125"/>
            <a:ext cx="2592288" cy="21099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344706" y="1219793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使实验结论具有普遍性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444" y="467694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小明找来几个其他型号的新旧电池重复以上实验，进行多次实验是为了使实验结论具有普遍性；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5214"/>
            <a:ext cx="11485848" cy="175432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小明查阅资料得知，电池本身有电阻，称为电池内阻，旧电池的内阻较大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分析实验电路可知，电池和电阻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串联，旧电池内阻越大，自身消耗的能量就越多，电路中的电流就越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，所以新旧电池不能混用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934966" y="2702024"/>
          <a:ext cx="7357816" cy="2407224"/>
        </p:xfrm>
        <a:graphic>
          <a:graphicData uri="http://schemas.openxmlformats.org/drawingml/2006/table">
            <a:tbl>
              <a:tblPr firstRow="1" firstCol="1" bandRow="1"/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电池组合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之间的电压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两节新电池串联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一新一旧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一节新电池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349936" y="479889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28.jpg" descr="id:2147501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2757618"/>
            <a:ext cx="2664296" cy="21685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071077" y="220771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u="wavy">
                <a:solidFill>
                  <a:schemeClr val="tx1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分析实验电路可知，电池和电阻</a:t>
            </a:r>
            <a:r>
              <a:rPr lang="en-US" altLang="zh-CN" i="1" u="wavy">
                <a:solidFill>
                  <a:schemeClr val="tx1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wavy">
                <a:solidFill>
                  <a:schemeClr val="tx1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是串联，旧电池内阻越大，消耗自身的能量就越多，电池能提供给电阻</a:t>
            </a:r>
            <a:r>
              <a:rPr lang="en-US" altLang="zh-CN" i="1" u="wavy">
                <a:solidFill>
                  <a:schemeClr val="tx1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wavy">
                <a:solidFill>
                  <a:schemeClr val="tx1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两端的电压就越少，</a:t>
            </a:r>
            <a:r>
              <a:rPr lang="zh-CN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所以新旧电池不能混用</a:t>
            </a:r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100773" y="1801141"/>
                <a:ext cx="10729192" cy="12777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 ea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645150" algn="l"/>
                    <a:tab pos="9862820" algn="l"/>
                  </a:tabLst>
                </a:pP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大电阻大电压</a:t>
                </a:r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b="0" i="1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0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b="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400" b="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b="0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旧电池消耗的功率大</a:t>
                </a:r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相同时间内消耗的电能多</a:t>
                </a:r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endParaRPr lang="en-US" altLang="zh-CN" sz="2400" b="0">
                  <a:solidFill>
                    <a:srgbClr val="00AEEF"/>
                  </a:solidFill>
                  <a:cs typeface="Times New Roman" panose="02020603050405020304" pitchFamily="18" charset="0"/>
                </a:endParaRPr>
              </a:p>
              <a:p>
                <a:pPr lvl="0" algn="just" ea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645150" algn="l"/>
                    <a:tab pos="9862820" algn="l"/>
                  </a:tabLst>
                </a:pP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电源电压不变</a:t>
                </a:r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sz="2400" b="0" i="1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分得电压变少</a:t>
                </a:r>
                <a:r>
                  <a:rPr lang="zh-CN" altLang="zh-CN" sz="2400" b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b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电功率变小</a:t>
                </a:r>
                <a:endParaRPr lang="zh-CN" altLang="zh-CN" sz="900" b="0">
                  <a:solidFill>
                    <a:srgbClr val="00AEEF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773" y="1801141"/>
                <a:ext cx="10729192" cy="1277786"/>
              </a:xfrm>
              <a:prstGeom prst="rect">
                <a:avLst/>
              </a:prstGeom>
              <a:blipFill rotWithShape="1">
                <a:blip r:embed="rId2"/>
                <a:stretch>
                  <a:fillRect l="-3" t="-22" r="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70" y="1861524"/>
            <a:ext cx="614008" cy="47262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137990" y="3278088"/>
          <a:ext cx="7357816" cy="2407224"/>
        </p:xfrm>
        <a:graphic>
          <a:graphicData uri="http://schemas.openxmlformats.org/drawingml/2006/table">
            <a:tbl>
              <a:tblPr firstRow="1" firstCol="1" bandRow="1"/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电池组合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之间的电压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两节新电池串联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一新一旧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一节新电池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490946" y="532882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gyc228.jpg" descr="id:21475013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42874" y="3151797"/>
            <a:ext cx="2753556" cy="224118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601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）分析表格中实验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的数据，请你提出一个具有研究价值的问题：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934966" y="2055516"/>
          <a:ext cx="7357816" cy="2407224"/>
        </p:xfrm>
        <a:graphic>
          <a:graphicData uri="http://schemas.openxmlformats.org/drawingml/2006/table">
            <a:tbl>
              <a:tblPr firstRow="1" firstCol="1" bandRow="1"/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电池组合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之间的电压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两节新电池串联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一新一旧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电池串联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一节新电池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349936" y="424870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28.jpg" descr="id:2147501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2020417"/>
            <a:ext cx="2880320" cy="23443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58330" y="1527914"/>
            <a:ext cx="9406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时为什么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一新一旧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电池提供的电压比一节新电池提供的电压低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16028" y="98964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开关闭合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891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分析表格中实验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的数据，提出一个具有研究价值的问题是：开关闭合时为什么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一新一旧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电池提供的电压比一节新电池提供的低？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8126"/>
            <a:ext cx="11485848" cy="504753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节能灯实际上就是一种紧凑型、自带镇流器的日光灯；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灯的发光体是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结，是一种发光二极管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某节能减排办公室人员在某地下停车场（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小时需要照明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）进行了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灯与节能灯的节能实验比较，具体实验过程如下：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第一步：在地下停车场管理办公室安装一电度表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铭牌为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DDS642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9009897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，初始值为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kW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第二步：为满足通光需要，于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安装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盏共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109 W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灯并开始工作，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电度表的读数为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kW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第三步：根据通光量计算，于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全部换成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盏共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360 W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的节能灯并开始工作，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电度表的读数为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103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kW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请你与节能减排工作人员一起进行分析：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87858"/>
            <a:ext cx="6306341" cy="4940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92" y="1376530"/>
            <a:ext cx="3172867" cy="36355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1484"/>
            <a:ext cx="11485848" cy="55605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）第二步中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天实际消耗电能与理论消耗电能的差（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即线路内耗电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）为多少？</a:t>
            </a:r>
          </a:p>
        </p:txBody>
      </p:sp>
      <p:sp>
        <p:nvSpPr>
          <p:cNvPr id="3" name="矩形 2"/>
          <p:cNvSpPr/>
          <p:nvPr/>
        </p:nvSpPr>
        <p:spPr>
          <a:xfrm>
            <a:off x="406574" y="2400636"/>
            <a:ext cx="1939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15</a:t>
            </a:r>
            <a:r>
              <a:rPr lang="en-US" altLang="zh-CN" sz="240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288 kW</a:t>
            </a:r>
            <a:r>
              <a:rPr lang="en-US" altLang="zh-CN" sz="2400">
                <a:ea typeface="Times New Roman" panose="02020603050405020304" pitchFamily="18" charset="0"/>
              </a:rPr>
              <a:t>·</a:t>
            </a:r>
            <a:r>
              <a:rPr lang="en-US" altLang="zh-CN" sz="2400"/>
              <a:t>h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/>
              <p:cNvSpPr txBox="1"/>
              <p:nvPr/>
            </p:nvSpPr>
            <p:spPr bwMode="auto">
              <a:xfrm>
                <a:off x="360854" y="2947926"/>
                <a:ext cx="11485848" cy="1777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1">
                  <a:lnSpc>
                    <a:spcPct val="110000"/>
                  </a:lnSpc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7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天理论消耗电能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W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Pt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109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</a:t>
                </a:r>
                <a:r>
                  <a:rPr lang="zh-CN" altLang="zh-CN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kW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24 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7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18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312 </a:t>
                </a:r>
              </a:p>
              <a:p>
                <a:pPr eaLnBrk="1" hangingPunct="1"/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7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天实际消耗电能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W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7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天实际消耗电能与理论消耗电能的差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18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312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288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47926"/>
                <a:ext cx="11485848" cy="1777218"/>
              </a:xfrm>
              <a:prstGeom prst="rect">
                <a:avLst/>
              </a:prstGeom>
              <a:blipFill rotWithShape="1">
                <a:blip r:embed="rId2"/>
                <a:stretch>
                  <a:fillRect l="-2" t="-1729" r="1" b="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44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）同样是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灯与节能灯相比线路内耗电哪种多？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2140742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LED</a:t>
            </a:r>
            <a:r>
              <a:rPr lang="zh-CN" altLang="zh-CN" sz="2400">
                <a:cs typeface="Times New Roman" panose="02020603050405020304" pitchFamily="18" charset="0"/>
              </a:rPr>
              <a:t>灯的线路内耗电量比节能灯的内耗电量大</a:t>
            </a:r>
            <a:endParaRPr lang="zh-CN" altLang="en-US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263284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节能灯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天理论消耗电能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'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P't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360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kW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24 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48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天实际消耗电能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'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69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天实际线路内耗电能：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W'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69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48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灯的线路内耗电量比节能灯的内耗电量大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155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）从以上计算结果比较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灯与节能灯相比的每瓦每时的节电量为多少？如果以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灯计算，每年可节约电费多少？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一年以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天计算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电价为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2704" y="3034456"/>
            <a:ext cx="4099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001 97 kW</a:t>
            </a:r>
            <a:r>
              <a:rPr lang="en-US" altLang="zh-CN" sz="2400">
                <a:ea typeface="Times New Roman" panose="02020603050405020304" pitchFamily="18" charset="0"/>
              </a:rPr>
              <a:t>·</a:t>
            </a:r>
            <a:r>
              <a:rPr lang="en-US" altLang="zh-CN" sz="2400"/>
              <a:t>h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r>
              <a:rPr lang="en-US" altLang="zh-CN" sz="2400"/>
              <a:t>103 543</a:t>
            </a:r>
            <a:r>
              <a:rPr lang="en-US" altLang="zh-CN" sz="240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2</a:t>
            </a:r>
            <a:r>
              <a:rPr lang="zh-CN" altLang="zh-CN" sz="2400">
                <a:cs typeface="Times New Roman" panose="02020603050405020304" pitchFamily="18" charset="0"/>
              </a:rPr>
              <a:t>元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5"/>
              <p:cNvSpPr txBox="1"/>
              <p:nvPr/>
            </p:nvSpPr>
            <p:spPr bwMode="auto">
              <a:xfrm>
                <a:off x="360854" y="3503667"/>
                <a:ext cx="11485848" cy="2013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LED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灯与节能灯相比每瓦每时的节电量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节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69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24×7×109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0.001 97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1 000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盏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LED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灯每年可以节约的电费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0.001 97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1000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365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103 543.2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503667"/>
                <a:ext cx="11485848" cy="2013565"/>
              </a:xfrm>
              <a:prstGeom prst="rect">
                <a:avLst/>
              </a:prstGeom>
              <a:blipFill rotWithShape="1">
                <a:blip r:embed="rId2"/>
                <a:stretch>
                  <a:fillRect l="-2" t="-18" r="1" b="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342678" y="2574348"/>
            <a:ext cx="10504024" cy="175432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调查家庭用电情况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了解用电器的耗电情况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提出用电建议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评估节电建议后的效果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92" y="2532987"/>
            <a:ext cx="526370" cy="17920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461135"/>
            <a:ext cx="9092565" cy="2299335"/>
          </a:xfrm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的节能灯可视为等于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的白炽灯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若一盏台灯每天工作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节能灯取代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白炽灯后，一盏节能台灯每天可节电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度，这些电能可供这盏节能灯正常工作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86157" y="3172782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24.jpg" descr="id:21475012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54123" y="1418456"/>
            <a:ext cx="2736304" cy="1804796"/>
          </a:xfrm>
          <a:prstGeom prst="rect">
            <a:avLst/>
          </a:prstGeom>
        </p:spPr>
      </p:pic>
      <p:pic>
        <p:nvPicPr>
          <p:cNvPr id="5" name="基础巩固提优-24.eps" descr="id:21475012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652" y="952066"/>
            <a:ext cx="6402620" cy="4775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98512" y="2569378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12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19025" y="263779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/>
              <p:cNvSpPr>
                <a:spLocks noGrp="1"/>
              </p:cNvSpPr>
              <p:nvPr/>
            </p:nvSpPr>
            <p:spPr>
              <a:xfrm>
                <a:off x="360854" y="3645654"/>
                <a:ext cx="11485848" cy="29792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得白炽灯消耗的电能：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0.025 kW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0.15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，节能灯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消耗的电能：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0.005 kW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0.03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，节约的电能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0.15 </a:t>
                </a: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0.03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0.12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得这些电能还可供这盏节能灯正常工作的时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005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 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由于一盏台灯每天工作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，则这些电能可供这盏节能灯正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常工作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645654"/>
                <a:ext cx="11485848" cy="2979214"/>
              </a:xfrm>
              <a:prstGeom prst="rect">
                <a:avLst/>
              </a:prstGeom>
              <a:blipFill rotWithShape="1">
                <a:blip r:embed="rId4"/>
                <a:stretch>
                  <a:fillRect l="-2" t="-4" r="1" b="-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7680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月最后一个星期六的当地时间晚上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都会举行世界自然基金会倡导的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地球一小时活动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、号召大家用关灯一小时的方式提高节能意识，它是通过减少通电时间来减少消耗的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的节能灯关灯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75" y="1442301"/>
            <a:ext cx="2576637" cy="357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41081" y="245839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电能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8622" y="3044943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02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47487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号召大家用关灯一小时的方式节电，它是通过减少通电时间来减少消耗的电能；节能灯的功率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kW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，节能灯关灯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可节电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kW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292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空调的能效标识将能效分为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五个等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级，等级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表示产品能耗低，等级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是能耗最高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）图中所示的是两台空调的能效标识，按照图中所给的输入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功率，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1 230 W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，空调</a:t>
            </a:r>
            <a:r>
              <a:rPr lang="en-US" altLang="zh-CN" i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工作时的电流是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结果保留一位小数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23598" y="3483756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871" y="1421402"/>
            <a:ext cx="2567575" cy="361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984" y="1225702"/>
            <a:ext cx="3037718" cy="23672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5050" y="3518260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6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360854" y="3997388"/>
                <a:ext cx="11485848" cy="1231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1"/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因为空调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220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电压下的电功率为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1 230 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，所以，正常工作时的电流：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1">
                  <a:lnSpc>
                    <a:spcPct val="11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230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+mj-lt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997388"/>
                <a:ext cx="11485848" cy="1231812"/>
              </a:xfrm>
              <a:prstGeom prst="rect">
                <a:avLst/>
              </a:prstGeom>
              <a:blipFill rotWithShape="1">
                <a:blip r:embed="rId4"/>
                <a:stretch>
                  <a:fillRect l="-2" t="-5" r="1" b="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两台空调制冷量一样，但为了节能，小宁选择了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级能效的空调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假设夏天空调每日使用，累计工作的平均时间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h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天，经过暑假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节电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93460" y="414219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1893858"/>
            <a:ext cx="3037718" cy="23672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13103" y="1383899"/>
            <a:ext cx="860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110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4</a:t>
            </a:r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69901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所消耗的电能：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480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；同理：空调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消耗的电能：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1.23 kW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590.4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；所以，使用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天空调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所节约的电能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590.4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480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109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江苏泰州海陵区期末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）看完电视后，小红摁下遥控器将电视关闭，但她发现电视机上还有一个指示灯亮着（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此时电视机处于待机状态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），她想：电视机是否还在消耗电能呢？利用假期全家外出旅行时段，她将其他用电器的电源插头拔掉或断开开关，只让电视机处于待机状态，记下外出和到达家中的时间及对应电能表的示数（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关于该时段电视机待机耗电，说法正确的是（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待机消耗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待机的电功率是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待机消耗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待机的电功率是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871070" y="4216177"/>
          <a:ext cx="6493719" cy="1445071"/>
        </p:xfrm>
        <a:graphic>
          <a:graphicData uri="http://schemas.openxmlformats.org/drawingml/2006/table">
            <a:tbl>
              <a:tblPr firstRow="1" firstCol="1" bandRow="1"/>
              <a:tblGrid>
                <a:gridCol w="3514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9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电能表示数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268.5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269.2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思维拓展提优-24.eps" descr="id:21475013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798" y="836712"/>
            <a:ext cx="6185891" cy="46133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19170" y="36088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53697"/>
                <a:ext cx="11485848" cy="234775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电视机在待机状态下消耗的电能：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3 269.2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3 268.5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错误；电视机待机的时间从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，共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时，即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，故待机的电功率：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0.01 kW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选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53697"/>
                <a:ext cx="11485848" cy="2347759"/>
              </a:xfrm>
              <a:blipFill rotWithShape="1">
                <a:blip r:embed="rId2"/>
                <a:stretch>
                  <a:fillRect l="-2" t="-7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998455" y="3790092"/>
          <a:ext cx="6493719" cy="1445071"/>
        </p:xfrm>
        <a:graphic>
          <a:graphicData uri="http://schemas.openxmlformats.org/drawingml/2006/table">
            <a:tbl>
              <a:tblPr firstRow="1" firstCol="1" bandRow="1"/>
              <a:tblGrid>
                <a:gridCol w="3514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9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电能表示数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268.5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269.2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旧物利用既节能又环保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小明爸爸将一节新电池和一节旧电池混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合使用，认为这样会更节能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善于观察的小明看到电池使用说明中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请一次性更换所有电池，以免新旧电池混用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于是小明在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家中找出同一品牌的新旧电池设计实验，探究新旧电池混用是否更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）小明分别将两节新电池串联和相同型号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一新一旧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的两节电池串联，再分别给同一辆玩具电动车供电，让玩具车在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的路面上行驶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他发现在相同时间内装有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一新一旧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电池的玩具车通过的路程较短，说明这个过程中该组电池提供的电能较少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46880" y="312508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28.jpg" descr="id:21475013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79582" y="1249591"/>
            <a:ext cx="2304256" cy="18754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92553" y="437970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相同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3196</Words>
  <Application>Microsoft Office PowerPoint</Application>
  <PresentationFormat>自定义</PresentationFormat>
  <Paragraphs>191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Trebuchet MS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501</cp:revision>
  <dcterms:created xsi:type="dcterms:W3CDTF">2020-11-06T05:24:00Z</dcterms:created>
  <dcterms:modified xsi:type="dcterms:W3CDTF">2025-09-18T00:34:55Z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08DEF78ABF3B4D0785B5CBBDE4C45802_12</vt:lpwstr>
  </property>
</Properties>
</file>